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äivämäärän paikkamerkki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C50063-57E3-4F65-8256-AD84BD574593}" type="datetimeFigureOut">
              <a:rPr lang="fi-FI" smtClean="0"/>
              <a:pPr/>
              <a:t>2.12.2009</a:t>
            </a:fld>
            <a:endParaRPr lang="fi-FI"/>
          </a:p>
        </p:txBody>
      </p:sp>
      <p:sp>
        <p:nvSpPr>
          <p:cNvPr id="17" name="Alatunnisteen paikkamerkki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29" name="Dian numeron paikkamerkki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914E25-800A-478C-93FA-F29652110104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32" name="Suorakulmio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Suorakulmio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Suorakulmio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Suorakulmio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Suorakulmio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Otsikko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9" name="Alaotsikko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i-FI" smtClean="0"/>
              <a:t>Muokkaa alaotsikon perustyyliä napsautt.</a:t>
            </a:r>
            <a:endParaRPr kumimoji="0" lang="en-US"/>
          </a:p>
        </p:txBody>
      </p:sp>
      <p:sp>
        <p:nvSpPr>
          <p:cNvPr id="56" name="Suorakulmio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Suorakulmio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Suorakulmio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Suorakulmio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C50063-57E3-4F65-8256-AD84BD574593}" type="datetimeFigureOut">
              <a:rPr lang="fi-FI" smtClean="0"/>
              <a:pPr/>
              <a:t>2.12.2009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914E25-800A-478C-93FA-F2965211010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C50063-57E3-4F65-8256-AD84BD574593}" type="datetimeFigureOut">
              <a:rPr lang="fi-FI" smtClean="0"/>
              <a:pPr/>
              <a:t>2.12.2009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914E25-800A-478C-93FA-F2965211010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C50063-57E3-4F65-8256-AD84BD574593}" type="datetimeFigureOut">
              <a:rPr lang="fi-FI" smtClean="0"/>
              <a:pPr/>
              <a:t>2.12.2009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914E25-800A-478C-93FA-F2965211010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uolivapaa piirto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Puolivapaa piirto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Puolivapaa piirto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Puolivapaa piirto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Puolivapaa piirto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Puolivapaa piirto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Puolivapaa piirto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Puolivapaa piirto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Puolivapaa piirto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Puolivapaa piirto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Puolivapaa piirto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Puolivapaa piirto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Puolivapaa piirto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Puolivapaa piirto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Puolivapaa piirto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C50063-57E3-4F65-8256-AD84BD574593}" type="datetimeFigureOut">
              <a:rPr lang="fi-FI" smtClean="0"/>
              <a:pPr/>
              <a:t>2.12.2009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914E25-800A-478C-93FA-F29652110104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7" name="Suorakulmio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8" name="Suorakulmio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Suorakulmio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Suorakulmio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Suorakulmio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Suorakulmio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C50063-57E3-4F65-8256-AD84BD574593}" type="datetimeFigureOut">
              <a:rPr lang="fi-FI" smtClean="0"/>
              <a:pPr/>
              <a:t>2.12.2009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914E25-800A-478C-93FA-F2965211010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uorakulmio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5" name="Sisällön paikkamerkki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C50063-57E3-4F65-8256-AD84BD574593}" type="datetimeFigureOut">
              <a:rPr lang="fi-FI" smtClean="0"/>
              <a:pPr/>
              <a:t>2.12.2009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914E25-800A-478C-93FA-F29652110104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16" name="Suorakulmio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Suorakulmio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Suorakulmio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Suorakulmio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Suorakulmio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Suorakulmio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Suorakulmio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Suorakulmio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Suorakulmio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C50063-57E3-4F65-8256-AD84BD574593}" type="datetimeFigureOut">
              <a:rPr lang="fi-FI" smtClean="0"/>
              <a:pPr/>
              <a:t>2.12.2009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914E25-800A-478C-93FA-F2965211010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C50063-57E3-4F65-8256-AD84BD574593}" type="datetimeFigureOut">
              <a:rPr lang="fi-FI" smtClean="0"/>
              <a:pPr/>
              <a:t>2.12.2009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914E25-800A-478C-93FA-F2965211010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C50063-57E3-4F65-8256-AD84BD574593}" type="datetimeFigureOut">
              <a:rPr lang="fi-FI" smtClean="0"/>
              <a:pPr/>
              <a:t>2.12.2009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914E25-800A-478C-93FA-F2965211010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orakulmio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uora yhdysviiva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Ryhmä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uora yhdysviiva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uora yhdysviiva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uora yhdysviiva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Otsikko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i-FI" smtClean="0"/>
              <a:t>Lisää kuva napsauttamalla kuvaketta</a:t>
            </a:r>
            <a:endParaRPr kumimoji="0"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grpSp>
        <p:nvGrpSpPr>
          <p:cNvPr id="14" name="Ryhmä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uora yhdysviiva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uora yhdysviiva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uora yhdysviiva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Ryhmä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uora yhdysviiva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uora yhdysviiva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uora yhdysviiva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CC50063-57E3-4F65-8256-AD84BD574593}" type="datetimeFigureOut">
              <a:rPr lang="fi-FI" smtClean="0"/>
              <a:pPr/>
              <a:t>2.12.2009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AC914E25-800A-478C-93FA-F2965211010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orakulmio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Suorakulmio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uorakulmio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Suorakulmio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Suorakulmio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Suorakulmio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Suorakulmio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Suorakulmio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Suorakulmio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Otsikon paikkamerkki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13" name="Tekstin paikkamerkki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  <a:p>
            <a:pPr lvl="1" eaLnBrk="1" latinLnBrk="0" hangingPunct="1"/>
            <a:r>
              <a:rPr kumimoji="0" lang="fi-FI" smtClean="0"/>
              <a:t>toinen taso</a:t>
            </a:r>
          </a:p>
          <a:p>
            <a:pPr lvl="2" eaLnBrk="1" latinLnBrk="0" hangingPunct="1"/>
            <a:r>
              <a:rPr kumimoji="0" lang="fi-FI" smtClean="0"/>
              <a:t>kolmas taso</a:t>
            </a:r>
          </a:p>
          <a:p>
            <a:pPr lvl="3" eaLnBrk="1" latinLnBrk="0" hangingPunct="1"/>
            <a:r>
              <a:rPr kumimoji="0" lang="fi-FI" smtClean="0"/>
              <a:t>neljäs taso</a:t>
            </a:r>
          </a:p>
          <a:p>
            <a:pPr lvl="4" eaLnBrk="1" latinLnBrk="0" hangingPunct="1"/>
            <a:r>
              <a:rPr kumimoji="0" lang="fi-FI" smtClean="0"/>
              <a:t>viides taso</a:t>
            </a:r>
            <a:endParaRPr kumimoji="0" lang="en-US"/>
          </a:p>
        </p:txBody>
      </p:sp>
      <p:sp>
        <p:nvSpPr>
          <p:cNvPr id="14" name="Päivämäärän paikkamerkki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CC50063-57E3-4F65-8256-AD84BD574593}" type="datetimeFigureOut">
              <a:rPr lang="fi-FI" smtClean="0"/>
              <a:pPr/>
              <a:t>2.12.2009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fi-FI"/>
          </a:p>
        </p:txBody>
      </p:sp>
      <p:sp>
        <p:nvSpPr>
          <p:cNvPr id="23" name="Dian numeron paikkamerkki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AC914E25-800A-478C-93FA-F29652110104}" type="slidenum">
              <a:rPr lang="fi-FI" smtClean="0"/>
              <a:pPr/>
              <a:t>‹#›</a:t>
            </a:fld>
            <a:endParaRPr lang="fi-FI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1428737"/>
            <a:ext cx="7772400" cy="2171714"/>
          </a:xfrm>
        </p:spPr>
        <p:txBody>
          <a:bodyPr>
            <a:normAutofit fontScale="90000"/>
          </a:bodyPr>
          <a:lstStyle/>
          <a:p>
            <a:r>
              <a:rPr lang="fi-FI" b="1" dirty="0" err="1" smtClean="0"/>
              <a:t>Tvt:n</a:t>
            </a:r>
            <a:r>
              <a:rPr lang="fi-FI" b="1" dirty="0" smtClean="0"/>
              <a:t> opetuskäytön valmiuksien parantaminen ammatillisessa äidinkielen opetuksessa</a:t>
            </a:r>
            <a:br>
              <a:rPr lang="fi-FI" b="1" dirty="0" smtClean="0"/>
            </a:b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Sosiaalinen media yhteisöllisyyden vahvistajana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2. lähijakso: TTT (=tehtävä toisella tavalla)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28596" y="1928802"/>
            <a:ext cx="7072362" cy="4426758"/>
          </a:xfrm>
        </p:spPr>
        <p:txBody>
          <a:bodyPr>
            <a:normAutofit fontScale="77500" lnSpcReduction="20000"/>
          </a:bodyPr>
          <a:lstStyle/>
          <a:p>
            <a:r>
              <a:rPr lang="fi-FI" dirty="0" smtClean="0"/>
              <a:t>Työvälineohjelmien esittelyä ja niiden pedagogista arviointia. Päätetään ohjelmat, joihin tutustuvat tarkemmin + käyttävät omissa opintojaksoissaan. Yhteiseen esittelyyn erityyppisiä ohjelmia, joista kukin voi valita mieleisensä.</a:t>
            </a:r>
          </a:p>
          <a:p>
            <a:r>
              <a:rPr lang="fi-FI" dirty="0" smtClean="0"/>
              <a:t>Pohditaan ryhmissä ongelma eli tarve, johon alkavat suunnitella opintojaksoa yhdessä etäjakson mietinnän jälkeen. Alkuideointi </a:t>
            </a:r>
            <a:r>
              <a:rPr lang="fi-FI" dirty="0" err="1" smtClean="0"/>
              <a:t>Mind</a:t>
            </a:r>
            <a:r>
              <a:rPr lang="fi-FI" dirty="0" smtClean="0"/>
              <a:t> Mapilla.</a:t>
            </a:r>
          </a:p>
          <a:p>
            <a:r>
              <a:rPr lang="fi-FI" dirty="0" smtClean="0"/>
              <a:t>Sosiaaliseen mediaan perehtynyt kollega kertoo omista kokemuksistaan </a:t>
            </a:r>
            <a:r>
              <a:rPr lang="fi-FI" dirty="0" err="1" smtClean="0"/>
              <a:t>tvt:n</a:t>
            </a:r>
            <a:r>
              <a:rPr lang="fi-FI" dirty="0" smtClean="0"/>
              <a:t> käyttäjänä. </a:t>
            </a:r>
          </a:p>
          <a:p>
            <a:r>
              <a:rPr lang="fi-FI" dirty="0" err="1" smtClean="0"/>
              <a:t>MindMapit</a:t>
            </a:r>
            <a:r>
              <a:rPr lang="fi-FI" dirty="0" smtClean="0"/>
              <a:t> kiertävät toisten kotiryhmien kommentoitavana.</a:t>
            </a:r>
          </a:p>
          <a:p>
            <a:r>
              <a:rPr lang="fi-FI" dirty="0" smtClean="0"/>
              <a:t>Aletaan työstää TTT:tä omien ideoiden ja saatujen kommenttien pohjalta. </a:t>
            </a:r>
          </a:p>
        </p:txBody>
      </p:sp>
      <p:pic>
        <p:nvPicPr>
          <p:cNvPr id="4" name="Kuva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4000504"/>
            <a:ext cx="2131504" cy="159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2. Etäjakso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Suunnittelevat opintojakson ryhmässä. Laativat kirjallisen esityksen </a:t>
            </a:r>
            <a:r>
              <a:rPr lang="fi-FI" dirty="0" err="1" smtClean="0"/>
              <a:t>wikissä</a:t>
            </a:r>
            <a:r>
              <a:rPr lang="fi-FI" dirty="0" smtClean="0"/>
              <a:t>. Työstä laaditaan PowerPoint-esitys seuraavalle kerralle. PowerPoint talletetaan </a:t>
            </a:r>
            <a:r>
              <a:rPr lang="fi-FI" dirty="0" err="1" smtClean="0"/>
              <a:t>slidesharena</a:t>
            </a:r>
            <a:r>
              <a:rPr lang="fi-FI" dirty="0" smtClean="0"/>
              <a:t> ryhmän työtilaan. Tämän lisäksi opiskelijat lukevat mediaa ja sosiaalista mediaa koskevan kirjoituksen ja pohtivat opettajuuttaan mediakasvattajan näkökulmasta.</a:t>
            </a:r>
          </a:p>
          <a:p>
            <a:pPr>
              <a:buNone/>
            </a:pPr>
            <a:endParaRPr lang="fi-FI" dirty="0"/>
          </a:p>
        </p:txBody>
      </p:sp>
      <p:pic>
        <p:nvPicPr>
          <p:cNvPr id="4" name="Kuva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81249">
            <a:off x="6801111" y="4919639"/>
            <a:ext cx="2094660" cy="1876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3. Lähijakso: Mediamaikkana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i-FI" dirty="0" smtClean="0"/>
              <a:t>Esitetään TTT-jaksolla tuotetut tehtävät, aikaa keskustelulle ja lisäideoille. Kouluttajilta </a:t>
            </a:r>
            <a:r>
              <a:rPr lang="fi-FI" smtClean="0"/>
              <a:t>pedagogista arviointia.</a:t>
            </a:r>
            <a:endParaRPr lang="fi-FI" dirty="0" smtClean="0"/>
          </a:p>
          <a:p>
            <a:r>
              <a:rPr lang="fi-FI" dirty="0" smtClean="0"/>
              <a:t>Äidinkielenopettaja sähköisen median taitajana. Sanomalehtiviikon sijasta voisi järjestää joskus medialukuviikon? Sähköiseen mediaan erikoistunut äidinkielen opettaja luennoi</a:t>
            </a:r>
          </a:p>
          <a:p>
            <a:r>
              <a:rPr lang="fi-FI" dirty="0" smtClean="0"/>
              <a:t>Opetellaan </a:t>
            </a:r>
            <a:r>
              <a:rPr lang="fi-FI" dirty="0" err="1" smtClean="0"/>
              <a:t>blogin</a:t>
            </a:r>
            <a:r>
              <a:rPr lang="fi-FI" dirty="0" smtClean="0"/>
              <a:t> pitoa ja pohditaan sen mahdollisuuksia opetustyössä. Mietitään oppimispäiväkirjojen ja oppimistehtävien tekoa, kommentointia, "nettilehden" kirjoittamista </a:t>
            </a:r>
            <a:r>
              <a:rPr lang="fi-FI" dirty="0" err="1" smtClean="0"/>
              <a:t>blogissa</a:t>
            </a:r>
            <a:r>
              <a:rPr lang="fi-FI" dirty="0" smtClean="0"/>
              <a:t>. Onko </a:t>
            </a:r>
            <a:r>
              <a:rPr lang="fi-FI" dirty="0" err="1" smtClean="0"/>
              <a:t>blogien</a:t>
            </a:r>
            <a:r>
              <a:rPr lang="fi-FI" dirty="0" smtClean="0"/>
              <a:t> julkisuudesta haittaa opetustyössä? Miten opetukseen saisi yhteisöllisyyttä </a:t>
            </a:r>
            <a:r>
              <a:rPr lang="fi-FI" dirty="0" err="1" smtClean="0"/>
              <a:t>blogin</a:t>
            </a:r>
            <a:r>
              <a:rPr lang="fi-FI" dirty="0" smtClean="0"/>
              <a:t> avulla ja opiskelijoiden äidinkielentaito parantuisi? Käydään katsomassa </a:t>
            </a:r>
            <a:r>
              <a:rPr lang="fi-FI" dirty="0" err="1" smtClean="0"/>
              <a:t>blogeja</a:t>
            </a:r>
            <a:r>
              <a:rPr lang="fi-FI" dirty="0" smtClean="0"/>
              <a:t> kouluttajien valitsemasta aineistosta.</a:t>
            </a:r>
          </a:p>
          <a:p>
            <a:r>
              <a:rPr lang="fi-FI" dirty="0" smtClean="0"/>
              <a:t>Vierailijana sanomalehti Kalevan Internet-toimittaja. Hän kertoo uutisen kirjoittamisesta.</a:t>
            </a:r>
          </a:p>
          <a:p>
            <a:r>
              <a:rPr lang="fi-FI" dirty="0" smtClean="0"/>
              <a:t>Hahmotellaan yhteiseen </a:t>
            </a:r>
            <a:r>
              <a:rPr lang="fi-FI" dirty="0" err="1" smtClean="0"/>
              <a:t>blogiin</a:t>
            </a:r>
            <a:r>
              <a:rPr lang="fi-FI" dirty="0" smtClean="0"/>
              <a:t> tiedeuutista ajankohtaisesta </a:t>
            </a:r>
            <a:r>
              <a:rPr lang="fi-FI" dirty="0" err="1" smtClean="0"/>
              <a:t>tvt-aiheesta</a:t>
            </a:r>
            <a:r>
              <a:rPr lang="fi-FI" dirty="0" smtClean="0"/>
              <a:t>.</a:t>
            </a:r>
          </a:p>
          <a:p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3. Etäjakso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28596" y="1783560"/>
            <a:ext cx="7000924" cy="4860150"/>
          </a:xfrm>
        </p:spPr>
        <p:txBody>
          <a:bodyPr>
            <a:normAutofit fontScale="85000" lnSpcReduction="20000"/>
          </a:bodyPr>
          <a:lstStyle/>
          <a:p>
            <a:r>
              <a:rPr lang="fi-FI" dirty="0" smtClean="0"/>
              <a:t>Viimeistellään tiedeuutinen ja julkaistaan se </a:t>
            </a:r>
            <a:r>
              <a:rPr lang="fi-FI" dirty="0" err="1" smtClean="0"/>
              <a:t>blogissa</a:t>
            </a:r>
            <a:r>
              <a:rPr lang="fi-FI" dirty="0" smtClean="0"/>
              <a:t>. </a:t>
            </a:r>
            <a:r>
              <a:rPr lang="fi-FI" dirty="0" err="1" smtClean="0"/>
              <a:t>Blogin</a:t>
            </a:r>
            <a:r>
              <a:rPr lang="fi-FI" dirty="0" smtClean="0"/>
              <a:t> kommentointikenttä toimii mielipidepalstan </a:t>
            </a:r>
            <a:r>
              <a:rPr lang="fi-FI" dirty="0" err="1" smtClean="0"/>
              <a:t>tavoin.Opiskelijoista</a:t>
            </a:r>
            <a:r>
              <a:rPr lang="fi-FI" dirty="0" smtClean="0"/>
              <a:t> valitut vertaiskommentoijat ja "oikeat" toimittajat antavat palautetta uutisista. Tarvittaessa uutista muokataan</a:t>
            </a:r>
          </a:p>
          <a:p>
            <a:r>
              <a:rPr lang="fi-FI" dirty="0" smtClean="0"/>
              <a:t>Otetaan opit käytäntöön myös omassa työssä. Kurssilaiset opettavat suunnittelemansa opintojakson oppilailleen työpaikoillaan. Omaan ryhmään pidetään yhteyttä </a:t>
            </a:r>
            <a:r>
              <a:rPr lang="fi-FI" dirty="0" err="1" smtClean="0"/>
              <a:t>chat-istunnoin</a:t>
            </a:r>
            <a:r>
              <a:rPr lang="fi-FI" dirty="0" smtClean="0"/>
              <a:t>, joissa reflektoidaan kurssin onnistumista ja pohditaan, pitäisikö jotain muuttaa käytännön kokemusten perusteella. Tarvittaessa myös kouluttajat antavat tukea.</a:t>
            </a:r>
          </a:p>
          <a:p>
            <a:pPr>
              <a:buNone/>
            </a:pPr>
            <a:endParaRPr lang="fi-FI" dirty="0"/>
          </a:p>
        </p:txBody>
      </p:sp>
      <p:pic>
        <p:nvPicPr>
          <p:cNvPr id="4" name="Kuva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773816">
            <a:off x="7106158" y="203498"/>
            <a:ext cx="1990708" cy="2325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Kuva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1170153">
            <a:off x="7668607" y="4325657"/>
            <a:ext cx="2260819" cy="1820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4. Lähijakso, kurssin päätös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i-FI" dirty="0" smtClean="0"/>
              <a:t>Kouluttajat kokoavat tiedeuutiset </a:t>
            </a:r>
            <a:r>
              <a:rPr lang="fi-FI" dirty="0" err="1" smtClean="0"/>
              <a:t>wikiin</a:t>
            </a:r>
            <a:r>
              <a:rPr lang="fi-FI" dirty="0" smtClean="0"/>
              <a:t> samalle sivulle kaikkien luettavaksi</a:t>
            </a:r>
          </a:p>
          <a:p>
            <a:r>
              <a:rPr lang="fi-FI" dirty="0" smtClean="0"/>
              <a:t>Palataan kurssin alussa kirjoitettuun kirjoitelmaan. Ovatko ajatukset muuttuneet?</a:t>
            </a:r>
          </a:p>
          <a:p>
            <a:r>
              <a:rPr lang="fi-FI" dirty="0" smtClean="0"/>
              <a:t>Reflektoidaan omia opetuskokemuksia koko ryhmän kesken</a:t>
            </a:r>
          </a:p>
          <a:p>
            <a:r>
              <a:rPr lang="fi-FI" dirty="0" smtClean="0"/>
              <a:t>Palaute kurssista. Mitä jäi mieleen?</a:t>
            </a:r>
          </a:p>
          <a:p>
            <a:r>
              <a:rPr lang="fi-FI" dirty="0" smtClean="0"/>
              <a:t>TTT-osiosta syntyi paljon ideoita, jotka jäivät käyttämättä. Kouluttajat ovat koostaneet näistä ideapankin </a:t>
            </a:r>
            <a:r>
              <a:rPr lang="fi-FI" dirty="0" err="1" smtClean="0"/>
              <a:t>wikisivulle</a:t>
            </a:r>
            <a:r>
              <a:rPr lang="fi-FI" dirty="0" smtClean="0"/>
              <a:t>.</a:t>
            </a:r>
          </a:p>
          <a:p>
            <a:pPr>
              <a:buNone/>
            </a:pP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2345432"/>
          </a:xfrm>
        </p:spPr>
        <p:txBody>
          <a:bodyPr/>
          <a:lstStyle/>
          <a:p>
            <a:r>
              <a:rPr lang="fi-FI" dirty="0" smtClean="0"/>
              <a:t>Taustaa</a:t>
            </a:r>
            <a:br>
              <a:rPr lang="fi-FI" dirty="0" smtClean="0"/>
            </a:br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/>
              <a:t>Kirjallisuus:</a:t>
            </a:r>
            <a:br>
              <a:rPr lang="fi-FI" dirty="0" smtClean="0"/>
            </a:b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914400" y="2643182"/>
            <a:ext cx="7772400" cy="3712378"/>
          </a:xfrm>
        </p:spPr>
        <p:txBody>
          <a:bodyPr>
            <a:normAutofit/>
          </a:bodyPr>
          <a:lstStyle/>
          <a:p>
            <a:pPr lvl="1"/>
            <a:r>
              <a:rPr lang="fi-FI" dirty="0" err="1" smtClean="0"/>
              <a:t>Tvt:n</a:t>
            </a:r>
            <a:r>
              <a:rPr lang="fi-FI" dirty="0" smtClean="0"/>
              <a:t> käytön merkitys kasvaa edelleen</a:t>
            </a:r>
          </a:p>
          <a:p>
            <a:pPr lvl="1"/>
            <a:r>
              <a:rPr lang="fi-FI" dirty="0" smtClean="0"/>
              <a:t>Tarvitaan uusia tapoja tiedonhankintaan ja -muodostukseen</a:t>
            </a:r>
          </a:p>
          <a:p>
            <a:pPr lvl="1"/>
            <a:r>
              <a:rPr lang="fi-FI" dirty="0" smtClean="0"/>
              <a:t>Esimerkkioppilaitosten </a:t>
            </a:r>
            <a:r>
              <a:rPr lang="fi-FI" dirty="0" err="1" smtClean="0"/>
              <a:t>tvt:n</a:t>
            </a:r>
            <a:r>
              <a:rPr lang="fi-FI" dirty="0" smtClean="0"/>
              <a:t> opetuskäytön strategiat: </a:t>
            </a:r>
          </a:p>
          <a:p>
            <a:pPr lvl="2"/>
            <a:r>
              <a:rPr lang="fi-FI" dirty="0" smtClean="0"/>
              <a:t>laite- ja ohjelmistopainotteisuus</a:t>
            </a:r>
          </a:p>
          <a:p>
            <a:pPr lvl="2"/>
            <a:r>
              <a:rPr lang="fi-FI" dirty="0" smtClean="0"/>
              <a:t>ei riittävää panostusta oppimisteoriaan  </a:t>
            </a:r>
            <a:r>
              <a:rPr lang="fi-FI" dirty="0" err="1" smtClean="0"/>
              <a:t>tvt:n</a:t>
            </a:r>
            <a:r>
              <a:rPr lang="fi-FI" dirty="0" smtClean="0"/>
              <a:t> käytön taustalla</a:t>
            </a:r>
          </a:p>
          <a:p>
            <a:pPr lvl="1">
              <a:buNone/>
            </a:pPr>
            <a:endParaRPr lang="fi-FI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Tvt:n</a:t>
            </a:r>
            <a:r>
              <a:rPr lang="fi-FI" dirty="0" smtClean="0"/>
              <a:t> käyttökysely:</a:t>
            </a:r>
            <a:br>
              <a:rPr lang="fi-FI" dirty="0" smtClean="0"/>
            </a:b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fi-FI" dirty="0" smtClean="0"/>
              <a:t>Opettajat käyttävät perinteisiä ohjelmia, esim. Office-pakettia</a:t>
            </a:r>
          </a:p>
          <a:p>
            <a:pPr lvl="1"/>
            <a:r>
              <a:rPr lang="fi-FI" dirty="0" smtClean="0"/>
              <a:t>Sosiaalisen median käyttö keskittyy </a:t>
            </a:r>
            <a:r>
              <a:rPr lang="fi-FI" dirty="0" err="1" smtClean="0"/>
              <a:t>Moodle-tyyppisiin</a:t>
            </a:r>
            <a:r>
              <a:rPr lang="fi-FI" dirty="0" smtClean="0"/>
              <a:t> ratkaisuihin</a:t>
            </a:r>
          </a:p>
          <a:p>
            <a:pPr lvl="1"/>
            <a:r>
              <a:rPr lang="fi-FI" dirty="0" smtClean="0"/>
              <a:t>Laajemmalle sosiaalisen median käyttöopetukselle tarvetta</a:t>
            </a:r>
          </a:p>
          <a:p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Opintojakson suunnitelma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Teoreettinen tausta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ongelmaperusteinen oppiminen</a:t>
            </a:r>
          </a:p>
          <a:p>
            <a:r>
              <a:rPr lang="fi-FI" dirty="0" smtClean="0"/>
              <a:t>lähtökohtina todelliset työelämän tarpeet ja ongelmat</a:t>
            </a:r>
          </a:p>
          <a:p>
            <a:r>
              <a:rPr lang="fi-FI" dirty="0" smtClean="0"/>
              <a:t>työskentely ryhmissä, joissa opittavaa asiaa käsitellään, jäsennellään, kehitellään, reflektoidaan  ja arvioidaan</a:t>
            </a:r>
          </a:p>
          <a:p>
            <a:r>
              <a:rPr lang="fi-FI" dirty="0" smtClean="0"/>
              <a:t>teoria sovelletaan myös käytäntöön</a:t>
            </a:r>
          </a:p>
          <a:p>
            <a:pPr>
              <a:buNone/>
            </a:pPr>
            <a:r>
              <a:rPr lang="fi-FI" dirty="0" smtClean="0"/>
              <a:t>-&gt; oppija muodostaa itsessään kokemustietoa prosessoimalla teoria- ja käytäntötietoa</a:t>
            </a:r>
          </a:p>
          <a:p>
            <a:endParaRPr lang="fi-FI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Opintojakson tavoitteet: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914400" y="1357298"/>
            <a:ext cx="7772400" cy="499826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fi-FI" dirty="0" smtClean="0"/>
              <a:t>Opiskelija</a:t>
            </a:r>
          </a:p>
          <a:p>
            <a:r>
              <a:rPr lang="fi-FI" dirty="0" smtClean="0"/>
              <a:t>ymmärtää sosiaalisen median merkityksen nyky-yhteiskunnassa</a:t>
            </a:r>
          </a:p>
          <a:p>
            <a:r>
              <a:rPr lang="fi-FI" dirty="0" smtClean="0"/>
              <a:t>ymmärtää yhteisöllisen oppimisen merkityksen ja löytää keinoja soveltaa sitä omaan työhönsä</a:t>
            </a:r>
          </a:p>
          <a:p>
            <a:r>
              <a:rPr lang="fi-FI" dirty="0" smtClean="0"/>
              <a:t>tutustuu keskeisimpiin sosiaalisen median mahdollisuuksiin ja </a:t>
            </a:r>
            <a:r>
              <a:rPr lang="fi-FI" dirty="0" err="1" smtClean="0"/>
              <a:t>web</a:t>
            </a:r>
            <a:r>
              <a:rPr lang="fi-FI" dirty="0" smtClean="0"/>
              <a:t> 2.0 -työvälineisiin</a:t>
            </a:r>
          </a:p>
          <a:p>
            <a:r>
              <a:rPr lang="fi-FI" dirty="0" smtClean="0"/>
              <a:t>oppii ja innostuu käyttämään valittuja työvälineitä</a:t>
            </a:r>
          </a:p>
          <a:p>
            <a:r>
              <a:rPr lang="fi-FI" dirty="0" smtClean="0"/>
              <a:t>suunnittelee yhdessä ryhmänsä kanssa opintojakson, jolla sosiaalista mediaa hyödynnetään</a:t>
            </a:r>
          </a:p>
          <a:p>
            <a:r>
              <a:rPr lang="fi-FI" dirty="0" smtClean="0"/>
              <a:t>toteuttaa ko. opintojakson</a:t>
            </a:r>
          </a:p>
          <a:p>
            <a:r>
              <a:rPr lang="fi-FI" dirty="0" smtClean="0"/>
              <a:t>jatkaa sosiaalisen median käyttöä työssään jatkossakin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1. Lähiopiskelujakso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914400" y="1285860"/>
            <a:ext cx="7772400" cy="4000528"/>
          </a:xfrm>
        </p:spPr>
        <p:txBody>
          <a:bodyPr>
            <a:normAutofit lnSpcReduction="10000"/>
          </a:bodyPr>
          <a:lstStyle/>
          <a:p>
            <a:r>
              <a:rPr lang="fi-FI" dirty="0" smtClean="0"/>
              <a:t>orientointi sosiaalisen median merkitykseen ja opetuskäyttöön</a:t>
            </a:r>
          </a:p>
          <a:p>
            <a:r>
              <a:rPr lang="fi-FI" dirty="0" smtClean="0"/>
              <a:t>"kiertoajelu" Internetissä: missä oppilaat kulkevat. Vieraillaan </a:t>
            </a:r>
            <a:r>
              <a:rPr lang="fi-FI" dirty="0" err="1" smtClean="0"/>
              <a:t>irc-galleriassa</a:t>
            </a:r>
            <a:r>
              <a:rPr lang="fi-FI" dirty="0" smtClean="0"/>
              <a:t>, </a:t>
            </a:r>
            <a:r>
              <a:rPr lang="fi-FI" dirty="0" err="1" smtClean="0"/>
              <a:t>facebookissa</a:t>
            </a:r>
            <a:r>
              <a:rPr lang="fi-FI" dirty="0" smtClean="0"/>
              <a:t>, </a:t>
            </a:r>
            <a:r>
              <a:rPr lang="fi-FI" dirty="0" err="1" smtClean="0"/>
              <a:t>mesessä</a:t>
            </a:r>
            <a:r>
              <a:rPr lang="fi-FI" dirty="0" smtClean="0"/>
              <a:t> (mitä niitä nyt onkaan) opettajan luoman profiilin avulla. Sivut linkitetään toisiinsa jollain tavoin. Mietitään yhdessä, miksi ei itse olla täällä ja miten yhteisöjä voisi hyödyntää.</a:t>
            </a:r>
          </a:p>
          <a:p>
            <a:endParaRPr lang="fi-FI" dirty="0" smtClean="0"/>
          </a:p>
          <a:p>
            <a:endParaRPr lang="fi-FI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87052"/>
            <a:ext cx="2643206" cy="1770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449012">
            <a:off x="7598515" y="396776"/>
            <a:ext cx="142875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40" y="4891086"/>
            <a:ext cx="1977604" cy="1966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4810" y="5130080"/>
            <a:ext cx="1462086" cy="1727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246471">
            <a:off x="6458891" y="2858242"/>
            <a:ext cx="2523872" cy="1892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 flipV="1">
            <a:off x="914400" y="428604"/>
            <a:ext cx="7772400" cy="83460"/>
          </a:xfrm>
        </p:spPr>
        <p:txBody>
          <a:bodyPr/>
          <a:lstStyle/>
          <a:p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00034" y="571480"/>
            <a:ext cx="6929486" cy="5857916"/>
          </a:xfrm>
        </p:spPr>
        <p:txBody>
          <a:bodyPr>
            <a:normAutofit/>
          </a:bodyPr>
          <a:lstStyle/>
          <a:p>
            <a:r>
              <a:rPr lang="fi-FI" dirty="0" smtClean="0"/>
              <a:t>oppimisteoriasta oppimistehtävä etäjaksolle: Kirjoitelma "Minä ja </a:t>
            </a:r>
            <a:r>
              <a:rPr lang="fi-FI" dirty="0" err="1" smtClean="0"/>
              <a:t>tvt</a:t>
            </a:r>
            <a:r>
              <a:rPr lang="fi-FI" dirty="0" smtClean="0"/>
              <a:t>". </a:t>
            </a:r>
          </a:p>
          <a:p>
            <a:r>
              <a:rPr lang="fi-FI" dirty="0" smtClean="0"/>
              <a:t>Pystytetään yhdessä </a:t>
            </a:r>
            <a:r>
              <a:rPr lang="fi-FI" dirty="0" err="1" smtClean="0"/>
              <a:t>wiki</a:t>
            </a:r>
            <a:r>
              <a:rPr lang="fi-FI" dirty="0" smtClean="0"/>
              <a:t> ja kokeillaan perustoimintoja, kirjautumista, kirjoitusten lisäämistä, keskusteluun osallistumista. Ryhmäläiset keskustelevat jatkossa </a:t>
            </a:r>
            <a:r>
              <a:rPr lang="fi-FI" dirty="0" err="1" smtClean="0"/>
              <a:t>wikin</a:t>
            </a:r>
            <a:r>
              <a:rPr lang="fi-FI" dirty="0" smtClean="0"/>
              <a:t> keskustelupalstan kautta.</a:t>
            </a:r>
          </a:p>
          <a:p>
            <a:r>
              <a:rPr lang="fi-FI" dirty="0" smtClean="0"/>
              <a:t>Opiskelijoille luodaan omat kotiryhmät, jotka jatkavat koko opintojakson ajan. </a:t>
            </a:r>
            <a:r>
              <a:rPr lang="fi-FI" dirty="0" smtClean="0"/>
              <a:t>Nämä </a:t>
            </a:r>
            <a:r>
              <a:rPr lang="fi-FI" dirty="0" smtClean="0"/>
              <a:t>reflektoivat nyt toistensa tekstejä.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1. Etäopiskelujakso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i-FI" dirty="0" smtClean="0"/>
              <a:t>opiskelijat syventävät oppimisteoreettista osaamistaan, erityisesti yhteisöllisen oppimisen merkitykseen, kirjoittavat </a:t>
            </a:r>
            <a:r>
              <a:rPr lang="fi-FI" dirty="0" err="1" smtClean="0"/>
              <a:t>wikiin</a:t>
            </a:r>
            <a:r>
              <a:rPr lang="fi-FI" dirty="0" smtClean="0"/>
              <a:t> ajatuksiaan - toiset kommentoivat kirjoituksia jakson loppuun sijoittuvan kommentointipäivään mennessä.</a:t>
            </a:r>
          </a:p>
          <a:p>
            <a:r>
              <a:rPr lang="fi-FI" dirty="0" smtClean="0"/>
              <a:t>miettivät, millaiseen opintojakson haluaisivat toteuttaa ja mihin tarpeeseen. Tarkoituksena on löytää "kankea" opintokokonaisuus, joka on vaikea/tylsä, mutta kuuluu kuitenkin opetussuunnitelmaan -&gt; yhteisellä aivoriihellä.</a:t>
            </a:r>
          </a:p>
          <a:p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56</TotalTime>
  <Words>664</Words>
  <Application>Microsoft Office PowerPoint</Application>
  <PresentationFormat>Näytössä katseltava diaesitys (4:3)</PresentationFormat>
  <Paragraphs>60</Paragraphs>
  <Slides>14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14</vt:i4>
      </vt:variant>
    </vt:vector>
  </HeadingPairs>
  <TitlesOfParts>
    <vt:vector size="15" baseType="lpstr">
      <vt:lpstr>Metro</vt:lpstr>
      <vt:lpstr>Tvt:n opetuskäytön valmiuksien parantaminen ammatillisessa äidinkielen opetuksessa </vt:lpstr>
      <vt:lpstr>Taustaa  Kirjallisuus: </vt:lpstr>
      <vt:lpstr>Tvt:n käyttökysely: </vt:lpstr>
      <vt:lpstr>Opintojakson suunnitelma</vt:lpstr>
      <vt:lpstr>Teoreettinen tausta</vt:lpstr>
      <vt:lpstr>Opintojakson tavoitteet:</vt:lpstr>
      <vt:lpstr>1. Lähiopiskelujakso</vt:lpstr>
      <vt:lpstr>Dia 8</vt:lpstr>
      <vt:lpstr>1. Etäopiskelujakso</vt:lpstr>
      <vt:lpstr>2. lähijakso: TTT (=tehtävä toisella tavalla)</vt:lpstr>
      <vt:lpstr>2. Etäjakso</vt:lpstr>
      <vt:lpstr>3. Lähijakso: Mediamaikkana</vt:lpstr>
      <vt:lpstr>3. Etäjakso</vt:lpstr>
      <vt:lpstr>4. Lähijakso, kurssin päätös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Tvt:n opetuskäytön valmiuksien parantaminen ammatillisessa äidinkielen opetuksessa </dc:title>
  <dc:creator>Your User Name</dc:creator>
  <cp:lastModifiedBy>Your User Name</cp:lastModifiedBy>
  <cp:revision>7</cp:revision>
  <dcterms:created xsi:type="dcterms:W3CDTF">2009-12-01T08:25:48Z</dcterms:created>
  <dcterms:modified xsi:type="dcterms:W3CDTF">2009-12-02T10:16:22Z</dcterms:modified>
</cp:coreProperties>
</file>